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4" r:id="rId3"/>
    <p:sldId id="263" r:id="rId4"/>
    <p:sldId id="262" r:id="rId5"/>
    <p:sldId id="265" r:id="rId6"/>
    <p:sldId id="266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8" r:id="rId16"/>
    <p:sldId id="26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61747-DDBA-4F3A-95B3-0410630AE46B}" v="245" dt="2022-06-20T16:49:28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Tz Shin Chang" userId="2f4a267a-4b59-4b7f-906f-4e53891f60e9" providerId="ADAL" clId="{E483344A-D027-4FA4-8C65-AFC92EEA308D}"/>
    <pc:docChg chg="custSel delSld modSld">
      <pc:chgData name="Peter Tz Shin Chang" userId="2f4a267a-4b59-4b7f-906f-4e53891f60e9" providerId="ADAL" clId="{E483344A-D027-4FA4-8C65-AFC92EEA308D}" dt="2022-06-12T02:36:33.659" v="1" actId="478"/>
      <pc:docMkLst>
        <pc:docMk/>
      </pc:docMkLst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1918895490" sldId="258"/>
        </pc:sldMkLst>
      </pc:sldChg>
      <pc:sldChg chg="del">
        <pc:chgData name="Peter Tz Shin Chang" userId="2f4a267a-4b59-4b7f-906f-4e53891f60e9" providerId="ADAL" clId="{E483344A-D027-4FA4-8C65-AFC92EEA308D}" dt="2022-06-12T02:36:32.051" v="0" actId="47"/>
        <pc:sldMkLst>
          <pc:docMk/>
          <pc:sldMk cId="3172943539" sldId="259"/>
        </pc:sldMkLst>
      </pc:sldChg>
      <pc:sldChg chg="delSp mod">
        <pc:chgData name="Peter Tz Shin Chang" userId="2f4a267a-4b59-4b7f-906f-4e53891f60e9" providerId="ADAL" clId="{E483344A-D027-4FA4-8C65-AFC92EEA308D}" dt="2022-06-12T02:36:33.659" v="1" actId="478"/>
        <pc:sldMkLst>
          <pc:docMk/>
          <pc:sldMk cId="1905380125" sldId="260"/>
        </pc:sldMkLst>
        <pc:picChg chg="del">
          <ac:chgData name="Peter Tz Shin Chang" userId="2f4a267a-4b59-4b7f-906f-4e53891f60e9" providerId="ADAL" clId="{E483344A-D027-4FA4-8C65-AFC92EEA308D}" dt="2022-06-12T02:36:33.659" v="1" actId="478"/>
          <ac:picMkLst>
            <pc:docMk/>
            <pc:sldMk cId="1905380125" sldId="260"/>
            <ac:picMk id="5" creationId="{D3F6448C-23DF-2A4B-09AE-091CEBAB2301}"/>
          </ac:picMkLst>
        </pc:picChg>
      </pc:sldChg>
    </pc:docChg>
  </pc:docChgLst>
  <pc:docChgLst>
    <pc:chgData name="Peter Tz Shin Chang" userId="2f4a267a-4b59-4b7f-906f-4e53891f60e9" providerId="ADAL" clId="{17361747-DDBA-4F3A-95B3-0410630AE46B}"/>
    <pc:docChg chg="custSel addSld modSld">
      <pc:chgData name="Peter Tz Shin Chang" userId="2f4a267a-4b59-4b7f-906f-4e53891f60e9" providerId="ADAL" clId="{17361747-DDBA-4F3A-95B3-0410630AE46B}" dt="2022-06-20T16:49:28.195" v="884" actId="20577"/>
      <pc:docMkLst>
        <pc:docMk/>
      </pc:docMkLst>
      <pc:sldChg chg="addSp modSp mod">
        <pc:chgData name="Peter Tz Shin Chang" userId="2f4a267a-4b59-4b7f-906f-4e53891f60e9" providerId="ADAL" clId="{17361747-DDBA-4F3A-95B3-0410630AE46B}" dt="2022-06-20T16:49:28.195" v="884" actId="20577"/>
        <pc:sldMkLst>
          <pc:docMk/>
          <pc:sldMk cId="1905380125" sldId="260"/>
        </pc:sldMkLst>
        <pc:spChg chg="mod">
          <ac:chgData name="Peter Tz Shin Chang" userId="2f4a267a-4b59-4b7f-906f-4e53891f60e9" providerId="ADAL" clId="{17361747-DDBA-4F3A-95B3-0410630AE46B}" dt="2022-06-20T16:21:57.108" v="698" actId="255"/>
          <ac:spMkLst>
            <pc:docMk/>
            <pc:sldMk cId="1905380125" sldId="260"/>
            <ac:spMk id="2" creationId="{5D36E9F6-490C-EEA7-EC63-57F540603D15}"/>
          </ac:spMkLst>
        </pc:spChg>
        <pc:spChg chg="add mod">
          <ac:chgData name="Peter Tz Shin Chang" userId="2f4a267a-4b59-4b7f-906f-4e53891f60e9" providerId="ADAL" clId="{17361747-DDBA-4F3A-95B3-0410630AE46B}" dt="2022-06-20T16:49:28.195" v="884" actId="20577"/>
          <ac:spMkLst>
            <pc:docMk/>
            <pc:sldMk cId="1905380125" sldId="260"/>
            <ac:spMk id="11" creationId="{F53E5A0A-CF9A-D131-C2D3-22161F98822B}"/>
          </ac:spMkLst>
        </pc:spChg>
        <pc:grpChg chg="add mod">
          <ac:chgData name="Peter Tz Shin Chang" userId="2f4a267a-4b59-4b7f-906f-4e53891f60e9" providerId="ADAL" clId="{17361747-DDBA-4F3A-95B3-0410630AE46B}" dt="2022-06-20T16:16:31.972" v="286" actId="12788"/>
          <ac:grpSpMkLst>
            <pc:docMk/>
            <pc:sldMk cId="1905380125" sldId="260"/>
            <ac:grpSpMk id="10" creationId="{A333CED6-3E0D-A8A2-749C-316DE948215B}"/>
          </ac:grpSpMkLst>
        </pc:grp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5" creationId="{8A260D3A-877C-4525-567C-68DAD17D37CB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7" creationId="{954E31B3-3AA4-1BEE-01DD-E66A071839EC}"/>
          </ac:picMkLst>
        </pc:picChg>
        <pc:picChg chg="add mod">
          <ac:chgData name="Peter Tz Shin Chang" userId="2f4a267a-4b59-4b7f-906f-4e53891f60e9" providerId="ADAL" clId="{17361747-DDBA-4F3A-95B3-0410630AE46B}" dt="2022-06-20T16:13:55.489" v="19" actId="164"/>
          <ac:picMkLst>
            <pc:docMk/>
            <pc:sldMk cId="1905380125" sldId="260"/>
            <ac:picMk id="9" creationId="{1BF4AC28-19DA-9ABB-0C2D-9D1A16FB255C}"/>
          </ac:picMkLst>
        </pc:picChg>
        <pc:picChg chg="add mod">
          <ac:chgData name="Peter Tz Shin Chang" userId="2f4a267a-4b59-4b7f-906f-4e53891f60e9" providerId="ADAL" clId="{17361747-DDBA-4F3A-95B3-0410630AE46B}" dt="2022-06-20T16:17:20.448" v="297" actId="1076"/>
          <ac:picMkLst>
            <pc:docMk/>
            <pc:sldMk cId="1905380125" sldId="260"/>
            <ac:picMk id="13" creationId="{33D998EF-369B-384C-A9D6-1F4D2C3A5D73}"/>
          </ac:picMkLst>
        </pc:picChg>
      </pc:sldChg>
      <pc:sldChg chg="addSp delSp modSp new mod">
        <pc:chgData name="Peter Tz Shin Chang" userId="2f4a267a-4b59-4b7f-906f-4e53891f60e9" providerId="ADAL" clId="{17361747-DDBA-4F3A-95B3-0410630AE46B}" dt="2022-06-20T16:24:31.034" v="850" actId="5793"/>
        <pc:sldMkLst>
          <pc:docMk/>
          <pc:sldMk cId="2558705265" sldId="261"/>
        </pc:sldMkLst>
        <pc:spChg chg="mod">
          <ac:chgData name="Peter Tz Shin Chang" userId="2f4a267a-4b59-4b7f-906f-4e53891f60e9" providerId="ADAL" clId="{17361747-DDBA-4F3A-95B3-0410630AE46B}" dt="2022-06-20T16:22:08.476" v="752" actId="20577"/>
          <ac:spMkLst>
            <pc:docMk/>
            <pc:sldMk cId="2558705265" sldId="261"/>
            <ac:spMk id="2" creationId="{24762920-3D46-84EA-F09D-455F2F62A80F}"/>
          </ac:spMkLst>
        </pc:spChg>
        <pc:spChg chg="add mod">
          <ac:chgData name="Peter Tz Shin Chang" userId="2f4a267a-4b59-4b7f-906f-4e53891f60e9" providerId="ADAL" clId="{17361747-DDBA-4F3A-95B3-0410630AE46B}" dt="2022-06-20T16:24:31.034" v="850" actId="5793"/>
          <ac:spMkLst>
            <pc:docMk/>
            <pc:sldMk cId="2558705265" sldId="261"/>
            <ac:spMk id="18" creationId="{2AB9DE2D-A382-2C36-7707-C7BF20833EE7}"/>
          </ac:spMkLst>
        </pc:spChg>
        <pc:grpChg chg="add mod">
          <ac:chgData name="Peter Tz Shin Chang" userId="2f4a267a-4b59-4b7f-906f-4e53891f60e9" providerId="ADAL" clId="{17361747-DDBA-4F3A-95B3-0410630AE46B}" dt="2022-06-20T16:19:20.225" v="341" actId="1076"/>
          <ac:grpSpMkLst>
            <pc:docMk/>
            <pc:sldMk cId="2558705265" sldId="261"/>
            <ac:grpSpMk id="10" creationId="{82F193FF-9C8F-1AE4-0E78-A6E5DD846EC3}"/>
          </ac:grpSpMkLst>
        </pc:grpChg>
        <pc:grpChg chg="add mod">
          <ac:chgData name="Peter Tz Shin Chang" userId="2f4a267a-4b59-4b7f-906f-4e53891f60e9" providerId="ADAL" clId="{17361747-DDBA-4F3A-95B3-0410630AE46B}" dt="2022-06-20T16:19:22.938" v="343" actId="1076"/>
          <ac:grpSpMkLst>
            <pc:docMk/>
            <pc:sldMk cId="2558705265" sldId="261"/>
            <ac:grpSpMk id="17" creationId="{98815185-2051-954F-F666-E93DD7C77A3E}"/>
          </ac:grpSpMkLst>
        </pc:grpChg>
        <pc:picChg chg="add del mod">
          <ac:chgData name="Peter Tz Shin Chang" userId="2f4a267a-4b59-4b7f-906f-4e53891f60e9" providerId="ADAL" clId="{17361747-DDBA-4F3A-95B3-0410630AE46B}" dt="2022-06-20T16:16:05.422" v="275" actId="478"/>
          <ac:picMkLst>
            <pc:docMk/>
            <pc:sldMk cId="2558705265" sldId="261"/>
            <ac:picMk id="5" creationId="{6BDF0A74-65BE-D84F-A588-28234679D10F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7" creationId="{7DD0E964-E2C2-4E56-C4E2-63536115574B}"/>
          </ac:picMkLst>
        </pc:picChg>
        <pc:picChg chg="add mod">
          <ac:chgData name="Peter Tz Shin Chang" userId="2f4a267a-4b59-4b7f-906f-4e53891f60e9" providerId="ADAL" clId="{17361747-DDBA-4F3A-95B3-0410630AE46B}" dt="2022-06-20T16:17:45.100" v="307" actId="164"/>
          <ac:picMkLst>
            <pc:docMk/>
            <pc:sldMk cId="2558705265" sldId="261"/>
            <ac:picMk id="9" creationId="{5E541AEE-B925-4EAB-4013-9806F63F46E1}"/>
          </ac:picMkLst>
        </pc:picChg>
        <pc:picChg chg="add mod">
          <ac:chgData name="Peter Tz Shin Chang" userId="2f4a267a-4b59-4b7f-906f-4e53891f60e9" providerId="ADAL" clId="{17361747-DDBA-4F3A-95B3-0410630AE46B}" dt="2022-06-20T16:19:43.957" v="346" actId="1076"/>
          <ac:picMkLst>
            <pc:docMk/>
            <pc:sldMk cId="2558705265" sldId="261"/>
            <ac:picMk id="12" creationId="{FCD462E2-6D8A-098C-DB6E-86B196B86AFB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4" creationId="{17589321-5BFE-A598-7E03-FB267C4367C0}"/>
          </ac:picMkLst>
        </pc:picChg>
        <pc:picChg chg="add mod">
          <ac:chgData name="Peter Tz Shin Chang" userId="2f4a267a-4b59-4b7f-906f-4e53891f60e9" providerId="ADAL" clId="{17361747-DDBA-4F3A-95B3-0410630AE46B}" dt="2022-06-20T16:18:31.919" v="331" actId="164"/>
          <ac:picMkLst>
            <pc:docMk/>
            <pc:sldMk cId="2558705265" sldId="261"/>
            <ac:picMk id="16" creationId="{A60D6108-C4F9-11BE-FA86-17130D98F88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10/3/2022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10/3/2022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MEEP Mode Solver (MPB) for waveguide dispersion calculation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33CED6-3E0D-A8A2-749C-316DE948215B}"/>
              </a:ext>
            </a:extLst>
          </p:cNvPr>
          <p:cNvGrpSpPr/>
          <p:nvPr/>
        </p:nvGrpSpPr>
        <p:grpSpPr>
          <a:xfrm>
            <a:off x="982549" y="1027983"/>
            <a:ext cx="10226902" cy="2556726"/>
            <a:chOff x="0" y="1414020"/>
            <a:chExt cx="12716760" cy="3179190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8A260D3A-877C-4525-567C-68DAD17D3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414020"/>
              <a:ext cx="4238920" cy="3179190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954E31B3-3AA4-1BEE-01DD-E66A0718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920" y="1414020"/>
              <a:ext cx="4238920" cy="3179190"/>
            </a:xfrm>
            <a:prstGeom prst="rect">
              <a:avLst/>
            </a:prstGeom>
          </p:spPr>
        </p:pic>
        <p:pic>
          <p:nvPicPr>
            <p:cNvPr id="9" name="Picture 8" descr="Graphical user interface, chart, surface chart&#10;&#10;Description automatically generated">
              <a:extLst>
                <a:ext uri="{FF2B5EF4-FFF2-40B4-BE49-F238E27FC236}">
                  <a16:creationId xmlns:a16="http://schemas.microsoft.com/office/drawing/2014/main" id="{1BF4AC28-19DA-9ABB-0C2D-9D1A16FB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840" y="1414020"/>
              <a:ext cx="4238920" cy="317919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/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/>
                  <a:t>etch angle, 300 nm etch depth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film thickness from 0.7 nm to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30 nm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Varied width from 300 nm to 3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 135 nm steps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3E5A0A-CF9A-D131-C2D3-22161F988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81" y="3429000"/>
                <a:ext cx="5468944" cy="1200329"/>
              </a:xfrm>
              <a:prstGeom prst="rect">
                <a:avLst/>
              </a:prstGeom>
              <a:blipFill>
                <a:blip r:embed="rId5"/>
                <a:stretch>
                  <a:fillRect l="-669" t="-306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3D998EF-369B-384C-A9D6-1F4D2C3A5D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975" y="3292144"/>
            <a:ext cx="4754475" cy="356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26B7-D7C7-4355-825F-66F47A77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1CC3-CB0B-4A12-9D2A-ED3B5695F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81E1EA-2B72-432E-9E18-0F033D394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8D89F2-0ACB-42A8-81B1-36322C32C436}"/>
              </a:ext>
            </a:extLst>
          </p:cNvPr>
          <p:cNvSpPr txBox="1"/>
          <p:nvPr/>
        </p:nvSpPr>
        <p:spPr>
          <a:xfrm>
            <a:off x="3061982" y="5201174"/>
            <a:ext cx="671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Suspended waveguide: light is guided with smaller dimensions</a:t>
            </a:r>
          </a:p>
        </p:txBody>
      </p:sp>
    </p:spTree>
    <p:extLst>
      <p:ext uri="{BB962C8B-B14F-4D97-AF65-F5344CB8AC3E}">
        <p14:creationId xmlns:p14="http://schemas.microsoft.com/office/powerpoint/2010/main" val="2448513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08E9C-6598-43CE-A706-787A4712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BE636D-074F-4409-80E6-CD93FDCDF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68407-0E8E-4953-813F-6C28871DF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9" y="1028496"/>
            <a:ext cx="10657343" cy="582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6F72-564E-491C-9F7A-2490F00D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0C248-89F4-4784-8CF1-59FC06A3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B78C-DB12-45C9-B3A0-C7BC26130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52" y="1010487"/>
            <a:ext cx="7938496" cy="584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30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414CED-5082-CD69-9C0E-D5F33C98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PyNLO</a:t>
            </a:r>
            <a:r>
              <a:rPr lang="en-US" dirty="0"/>
              <a:t> simulations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F8B0B-F193-5869-F8C0-47A54C056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723B0-9B01-F9B5-287A-3F9F7D74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F1AB1-CD66-BE01-CB6B-3E104115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 fs input pulse at 1550 nm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11F525-31FC-BD4F-B808-E2F18C61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24E7BC-4C23-956A-35C2-B51EDB4A1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1430488"/>
            <a:ext cx="5852172" cy="438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6B48D7-5F6D-5B43-C83B-6B121999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636" y="2441400"/>
            <a:ext cx="2633600" cy="1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9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D497-F0FC-D9BD-D07F-CC79D464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2123"/>
            <a:ext cx="10515600" cy="893754"/>
          </a:xfrm>
        </p:spPr>
        <p:txBody>
          <a:bodyPr/>
          <a:lstStyle/>
          <a:p>
            <a:r>
              <a:rPr lang="en-US" dirty="0"/>
              <a:t>Scratch Slides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B0C16E-6777-33E7-4F06-82E2551F1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03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2920-3D46-84EA-F09D-455F2F62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FDTD solver for taper transmission coefficient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8E936D-C070-CA3E-5CA9-386C035B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193FF-9C8F-1AE4-0E78-A6E5DD846EC3}"/>
              </a:ext>
            </a:extLst>
          </p:cNvPr>
          <p:cNvGrpSpPr/>
          <p:nvPr/>
        </p:nvGrpSpPr>
        <p:grpSpPr>
          <a:xfrm>
            <a:off x="247606" y="1121314"/>
            <a:ext cx="6101754" cy="2602274"/>
            <a:chOff x="96776" y="1658641"/>
            <a:chExt cx="10291531" cy="4389129"/>
          </a:xfrm>
        </p:grpSpPr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7DD0E964-E2C2-4E56-C4E2-635361155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76" y="1658641"/>
              <a:ext cx="5852172" cy="4389129"/>
            </a:xfrm>
            <a:prstGeom prst="rect">
              <a:avLst/>
            </a:prstGeom>
          </p:spPr>
        </p:pic>
        <p:pic>
          <p:nvPicPr>
            <p:cNvPr id="9" name="Picture 8" descr="Chart, diagram&#10;&#10;Description automatically generated">
              <a:extLst>
                <a:ext uri="{FF2B5EF4-FFF2-40B4-BE49-F238E27FC236}">
                  <a16:creationId xmlns:a16="http://schemas.microsoft.com/office/drawing/2014/main" id="{5E541AEE-B925-4EAB-4013-9806F63F4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135" y="1658641"/>
              <a:ext cx="5852172" cy="4389129"/>
            </a:xfrm>
            <a:prstGeom prst="rect">
              <a:avLst/>
            </a:prstGeom>
          </p:spPr>
        </p:pic>
      </p:grp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FCD462E2-6D8A-098C-DB6E-86B196B86A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4" y="1118957"/>
            <a:ext cx="5060064" cy="379504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8815185-2051-954F-F666-E93DD7C77A3E}"/>
              </a:ext>
            </a:extLst>
          </p:cNvPr>
          <p:cNvGrpSpPr/>
          <p:nvPr/>
        </p:nvGrpSpPr>
        <p:grpSpPr>
          <a:xfrm>
            <a:off x="247606" y="3723588"/>
            <a:ext cx="5818497" cy="2411056"/>
            <a:chOff x="864091" y="4070350"/>
            <a:chExt cx="5516703" cy="2286000"/>
          </a:xfrm>
        </p:grpSpPr>
        <p:pic>
          <p:nvPicPr>
            <p:cNvPr id="14" name="Picture 13" descr="Chart&#10;&#10;Description automatically generated">
              <a:extLst>
                <a:ext uri="{FF2B5EF4-FFF2-40B4-BE49-F238E27FC236}">
                  <a16:creationId xmlns:a16="http://schemas.microsoft.com/office/drawing/2014/main" id="{17589321-5BFE-A598-7E03-FB267C436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091" y="4070350"/>
              <a:ext cx="3048000" cy="2286000"/>
            </a:xfrm>
            <a:prstGeom prst="rect">
              <a:avLst/>
            </a:prstGeom>
          </p:spPr>
        </p:pic>
        <p:pic>
          <p:nvPicPr>
            <p:cNvPr id="16" name="Picture 15" descr="Rectangle&#10;&#10;Description automatically generated with low confidence">
              <a:extLst>
                <a:ext uri="{FF2B5EF4-FFF2-40B4-BE49-F238E27FC236}">
                  <a16:creationId xmlns:a16="http://schemas.microsoft.com/office/drawing/2014/main" id="{A60D6108-C4F9-11BE-FA86-17130D98F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794" y="4070350"/>
              <a:ext cx="3048000" cy="228600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AB9DE2D-A382-2C36-7707-C7BF20833EE7}"/>
              </a:ext>
            </a:extLst>
          </p:cNvPr>
          <p:cNvSpPr txBox="1"/>
          <p:nvPr/>
        </p:nvSpPr>
        <p:spPr>
          <a:xfrm>
            <a:off x="6589336" y="5165889"/>
            <a:ext cx="5194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example works fine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takes too long, &gt;64 GB Memory and hours of run time (for </a:t>
            </a:r>
            <a:r>
              <a:rPr lang="en-US"/>
              <a:t>dispersive materials)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3CD51-FF9D-5457-1AD0-C6076DBF9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78" y="12083"/>
            <a:ext cx="11109159" cy="893754"/>
          </a:xfrm>
        </p:spPr>
        <p:txBody>
          <a:bodyPr>
            <a:noAutofit/>
          </a:bodyPr>
          <a:lstStyle/>
          <a:p>
            <a:r>
              <a:rPr lang="en-US" sz="3000" dirty="0"/>
              <a:t>Guided wavelengths are below the light-line (to within numerical error)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62C916-B5ED-58DE-4928-196DE70D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2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F061B7-8721-DAA2-D753-674033E6CF86}"/>
              </a:ext>
            </a:extLst>
          </p:cNvPr>
          <p:cNvGrpSpPr/>
          <p:nvPr/>
        </p:nvGrpSpPr>
        <p:grpSpPr>
          <a:xfrm>
            <a:off x="896293" y="1448555"/>
            <a:ext cx="5852172" cy="4682003"/>
            <a:chOff x="0" y="1448555"/>
            <a:chExt cx="5852172" cy="46820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56D0BA-055A-BBBB-1FE7-4216D4B52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41429"/>
              <a:ext cx="5852172" cy="43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/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300 nm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dirty="0"/>
                    <a:t> 700 nm geometry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D153642-4396-F899-3ECC-F6A441A29B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3533" y="1448555"/>
                  <a:ext cx="28340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35" t="-10000" r="-129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AA7840-4947-28FF-24F4-D5F266A2544E}"/>
              </a:ext>
            </a:extLst>
          </p:cNvPr>
          <p:cNvGrpSpPr/>
          <p:nvPr/>
        </p:nvGrpSpPr>
        <p:grpSpPr>
          <a:xfrm>
            <a:off x="6748466" y="1004935"/>
            <a:ext cx="4106640" cy="5812915"/>
            <a:chOff x="4532768" y="-124485"/>
            <a:chExt cx="6096000" cy="86288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DF5C68-FF72-8ACB-8439-8454222ED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-124485"/>
              <a:ext cx="6096000" cy="457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633B069-DC0A-1453-F52C-EF01A674E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2768" y="3932354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67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0F4EF-B47F-9DAE-2A98-F9D41E28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EE826-37C7-6538-834F-278C56A1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2FF62-C43C-D299-9E30-4B285EAD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2FD75-6362-AADC-2651-1621693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BA4F6F-2B37-24B0-4249-09E69FAA6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2002"/>
            <a:ext cx="4645161" cy="29443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F5C9817-7EFD-60B1-0F73-F971C2A04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39" y="1132858"/>
            <a:ext cx="4645161" cy="295351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D3E6FE7-CB59-4DEE-4690-5FB3472F4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>
            <a:normAutofit fontScale="90000"/>
          </a:bodyPr>
          <a:lstStyle/>
          <a:p>
            <a:r>
              <a:rPr lang="en-US" dirty="0"/>
              <a:t>Vary etch width and waveguide deposition height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9A1E0-C7B0-6B89-33C0-1D71D9CE5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818" y="4099576"/>
            <a:ext cx="4352363" cy="275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F54D7-5361-4AF9-55AA-84F3103A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A6EDB-3638-4177-30D3-AA705874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1784350"/>
            <a:ext cx="6096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16ADA2C-10AD-91BC-9638-0B60D123D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3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1A6CA43-CB7B-3090-BC3C-8332B06F92F4}"/>
              </a:ext>
            </a:extLst>
          </p:cNvPr>
          <p:cNvGrpSpPr/>
          <p:nvPr/>
        </p:nvGrpSpPr>
        <p:grpSpPr>
          <a:xfrm>
            <a:off x="6443833" y="1067435"/>
            <a:ext cx="4150013" cy="5790564"/>
            <a:chOff x="1938528" y="136525"/>
            <a:chExt cx="6096000" cy="85058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F96A29-B48E-7ACB-E756-03990CCDA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136525"/>
              <a:ext cx="6096000" cy="4572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67C9AA-5E5B-4B4F-44DB-1DA7EFEB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8528" y="4070350"/>
              <a:ext cx="6096000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102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C6007F-4013-A798-2036-DDFF3064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7C869B-C26C-2092-68FD-1643E091F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32" y="1005560"/>
            <a:ext cx="4050800" cy="30632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3FB17-A569-B028-78E3-E0C3A1E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142" y="990594"/>
            <a:ext cx="4050800" cy="3072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76CF5F-1511-D51F-FD2B-EEEA42B6F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7316" y="3963766"/>
            <a:ext cx="4397368" cy="2894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Vary etch width and etch depth (height =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75089589-2A81-47AF-F41E-F44476C075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"/>
                <a:ext cx="10515600" cy="893754"/>
              </a:xfrm>
              <a:blipFill>
                <a:blip r:embed="rId5"/>
                <a:stretch>
                  <a:fillRect l="-2087" t="-4762" b="-14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98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E643-B7D1-F28E-4E53-0AABC69B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6EE60-8B10-B17F-0AB0-5A7ACF00C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56982A-0AD7-4B8E-6047-FB75149F20AB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243828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1DE0A7F1-6EA0-2182-A476-7E0DED68E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28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37A66AA-AB9A-1A1B-D708-9620D629F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35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8A03-4E7E-F14A-07F4-1453D65F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51B80-CE06-805C-4246-618AFF907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82420F-5DAA-4679-674D-2135C43E45B8}"/>
              </a:ext>
            </a:extLst>
          </p:cNvPr>
          <p:cNvGrpSpPr/>
          <p:nvPr/>
        </p:nvGrpSpPr>
        <p:grpSpPr>
          <a:xfrm>
            <a:off x="243828" y="1234436"/>
            <a:ext cx="11704344" cy="4389129"/>
            <a:chOff x="544409" y="1234435"/>
            <a:chExt cx="11704344" cy="4389129"/>
          </a:xfrm>
        </p:grpSpPr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DBD9D63-1503-8E5F-DB9C-6574CC9FE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09" y="1234435"/>
              <a:ext cx="5852172" cy="4389129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CB258499-4C93-ECEE-2B93-733AF5C6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6581" y="1234435"/>
              <a:ext cx="5852172" cy="4389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044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056E8-2B68-AA31-AC9C-7E101F055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BB33F-9735-9318-DB22-B8EFEF458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859C28F-015F-2386-6E74-FA76720AC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4C8F60-B2E5-636B-8255-CD0237F1657B}"/>
              </a:ext>
            </a:extLst>
          </p:cNvPr>
          <p:cNvCxnSpPr/>
          <p:nvPr/>
        </p:nvCxnSpPr>
        <p:spPr>
          <a:xfrm flipH="1">
            <a:off x="6096000" y="2530764"/>
            <a:ext cx="766618" cy="109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/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99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990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0D64C2-F8CE-83AE-7B9D-CDAB977E6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152" y="2245259"/>
                <a:ext cx="1217769" cy="369332"/>
              </a:xfrm>
              <a:prstGeom prst="rect">
                <a:avLst/>
              </a:prstGeom>
              <a:blipFill>
                <a:blip r:embed="rId3"/>
                <a:stretch>
                  <a:fillRect l="-4000" t="-8197" r="-4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7D0FF0-928C-51CF-2515-0534D739CE29}"/>
              </a:ext>
            </a:extLst>
          </p:cNvPr>
          <p:cNvCxnSpPr/>
          <p:nvPr/>
        </p:nvCxnSpPr>
        <p:spPr>
          <a:xfrm flipH="1">
            <a:off x="8446883" y="2245259"/>
            <a:ext cx="1158844" cy="217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/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00B0F0"/>
                    </a:solidFill>
                  </a:rPr>
                  <a:t>3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B0F0"/>
                    </a:solidFill>
                  </a:rPr>
                  <a:t> width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69F287-BABD-92F7-5C18-E35CE2F69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6261" y="2055137"/>
                <a:ext cx="1217769" cy="369332"/>
              </a:xfrm>
              <a:prstGeom prst="rect">
                <a:avLst/>
              </a:prstGeom>
              <a:blipFill>
                <a:blip r:embed="rId4"/>
                <a:stretch>
                  <a:fillRect l="-4523" t="-8197" r="-45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/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4 – 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technically not guided, but are probably okay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BD0A7-FDD2-409B-ACEE-F0DDD47C9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43" y="5911913"/>
                <a:ext cx="5852172" cy="369332"/>
              </a:xfrm>
              <a:prstGeom prst="rect">
                <a:avLst/>
              </a:prstGeom>
              <a:blipFill>
                <a:blip r:embed="rId5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561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212</TotalTime>
  <Words>183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MEEP Mode Solver (MPB) for waveguide dispersion calculation</vt:lpstr>
      <vt:lpstr>Guided wavelengths are below the light-line (to within numerical error)</vt:lpstr>
      <vt:lpstr>Vary etch width and waveguide deposition height</vt:lpstr>
      <vt:lpstr>Vary etch width and waveguide deposition height</vt:lpstr>
      <vt:lpstr>Vary etch width and etch depth (height = 1 μm)</vt:lpstr>
      <vt:lpstr>Vary etch width and etch depth (height = 1 μm)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PyNLO simulations</vt:lpstr>
      <vt:lpstr>50 fs input pulse at 1550 nm</vt:lpstr>
      <vt:lpstr>Scratch Slides</vt:lpstr>
      <vt:lpstr>FDTD solver for taper transmission coefficient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12</cp:revision>
  <dcterms:created xsi:type="dcterms:W3CDTF">2022-06-07T10:08:22Z</dcterms:created>
  <dcterms:modified xsi:type="dcterms:W3CDTF">2022-10-04T02:53:45Z</dcterms:modified>
</cp:coreProperties>
</file>